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439" r:id="rId6"/>
    <p:sldId id="2440" r:id="rId7"/>
    <p:sldId id="260" r:id="rId8"/>
    <p:sldId id="2434" r:id="rId9"/>
    <p:sldId id="258" r:id="rId10"/>
    <p:sldId id="2443" r:id="rId11"/>
    <p:sldId id="2432" r:id="rId12"/>
    <p:sldId id="2433" r:id="rId13"/>
    <p:sldId id="244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342"/>
    <a:srgbClr val="C0F400"/>
    <a:srgbClr val="05EE55"/>
    <a:srgbClr val="038B30"/>
    <a:srgbClr val="05D74D"/>
    <a:srgbClr val="663300"/>
    <a:srgbClr val="04C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584" autoAdjust="0"/>
  </p:normalViewPr>
  <p:slideViewPr>
    <p:cSldViewPr snapToGrid="0">
      <p:cViewPr>
        <p:scale>
          <a:sx n="124" d="100"/>
          <a:sy n="124" d="100"/>
        </p:scale>
        <p:origin x="-3408" y="-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7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B9CF0-A540-4793-A5F3-F4917CFDDCB6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22B72-BD1C-4F41-B10E-CA0BEB179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03753-A5BE-4D79-AEA9-C0A65A6F8851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BE989-76B8-4F13-9267-01FDA45C43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>
            <a:extLst>
              <a:ext uri="{FF2B5EF4-FFF2-40B4-BE49-F238E27FC236}">
                <a16:creationId xmlns=""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rgbClr val="2F33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2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=""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729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=""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="" xmlns:a16="http://schemas.microsoft.com/office/drawing/2014/main" id="{12AF2780-75D3-4992-93BC-8EA50C648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1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="" xmlns:a16="http://schemas.microsoft.com/office/drawing/2014/main" id="{EAAE1C5B-7233-4F49-895F-7566CEB6D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 smtClean="0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 smtClean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smtClean="0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 smtClean="0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=""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 smtClean="0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 smtClean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smtClean="0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 smtClean="0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980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115BFBAA-B5F1-4F95-8C05-5E30A7076BD7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5965370"/>
            <a:chOff x="252031" y="391887"/>
            <a:chExt cx="7433283" cy="5965370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12" hidden="1">
            <a:extLst>
              <a:ext uri="{FF2B5EF4-FFF2-40B4-BE49-F238E27FC236}">
                <a16:creationId xmlns="" xmlns:a16="http://schemas.microsoft.com/office/drawing/2014/main" id="{116E8B30-475D-4275-8DC2-14C98F2F9B76}"/>
              </a:ext>
            </a:extLst>
          </p:cNvPr>
          <p:cNvSpPr/>
          <p:nvPr userDrawn="1"/>
        </p:nvSpPr>
        <p:spPr>
          <a:xfrm>
            <a:off x="1159727" y="1191137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10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 10" descr="Open square accent block">
            <a:extLst>
              <a:ext uri="{FF2B5EF4-FFF2-40B4-BE49-F238E27FC236}">
                <a16:creationId xmlns="" xmlns:a16="http://schemas.microsoft.com/office/drawing/2014/main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74F1136-B1CD-4171-BB47-0281C1974B22}"/>
              </a:ext>
            </a:extLst>
          </p:cNvPr>
          <p:cNvSpPr/>
          <p:nvPr userDrawn="1"/>
        </p:nvSpPr>
        <p:spPr>
          <a:xfrm>
            <a:off x="471340" y="1189038"/>
            <a:ext cx="11149160" cy="483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389ADD4C-B26C-41B3-B492-DC9D032A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13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504862A-62CA-4399-88B0-181961E0F691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A902D481-2888-4133-AD94-7700AA117D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D2B113A8-E04C-44C2-962F-5FFA40FB7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B44C8ED9-0534-4EC5-8080-49DFF65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 10" descr="Open square accent block">
            <a:extLst>
              <a:ext uri="{FF2B5EF4-FFF2-40B4-BE49-F238E27FC236}">
                <a16:creationId xmlns="" xmlns:a16="http://schemas.microsoft.com/office/drawing/2014/main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B5B32411-640A-47B5-9A67-FED6430E9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9038"/>
            <a:ext cx="10939668" cy="4834129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6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=""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>
            <a:normAutofit/>
          </a:bodyPr>
          <a:lstStyle>
            <a:lvl1pPr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=""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5107A3F-3DCD-44DD-AF42-32098DCC3A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E1DB279-F403-4D2A-8D1B-FB3C81796B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=""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=""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5781" y="1107282"/>
              <a:ext cx="4572000" cy="457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=""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=""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A26DCC3-B99B-481C-AC63-F17D5215DC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0D24A36-5F75-40A5-8DA4-0364F4492F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=""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=""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=""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11BF64E-D1E6-463D-B3F0-1491C107C8B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149EC66-F633-4F8B-BA43-E48843E5AD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=""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=""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0C0FCBE5-63C0-4DC7-8687-C2C76ABBDD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0F240C4-B3CD-49AA-8C48-9FE7AA1FE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 hidden="1">
            <a:extLst>
              <a:ext uri="{FF2B5EF4-FFF2-40B4-BE49-F238E27FC236}">
                <a16:creationId xmlns="" xmlns:a16="http://schemas.microsoft.com/office/drawing/2014/main" id="{A43A44DE-9B7B-49B8-AE13-95164A3FA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605998" cy="118872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27370" y="0"/>
            <a:ext cx="5464629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587876"/>
          </a:xfrm>
        </p:spPr>
        <p:txBody>
          <a:bodyPr anchor="b"/>
          <a:lstStyle>
            <a:lvl1pPr>
              <a:defRPr sz="32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2F334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D9EF0584-D46D-4C21-99D2-074ADF23E01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79714" y="2095547"/>
            <a:ext cx="4958100" cy="365125"/>
          </a:xfrm>
        </p:spPr>
        <p:txBody>
          <a:bodyPr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6AFC205-B079-430E-B82F-CBF6F56DE0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E82B84E2-AAE4-4BC1-8C01-AF4ABADD6E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="" xmlns:a16="http://schemas.microsoft.com/office/drawing/2014/main" id="{0CBD5E02-927B-4DF7-8968-617C1C8F0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724988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0539" y="916440"/>
            <a:ext cx="6117771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962673"/>
            <a:ext cx="6117771" cy="3676128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535810" y="1555002"/>
            <a:ext cx="6076915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3F3FF75-3EF1-4F7E-9040-8B957B4D277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6008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1A066D4-321A-48BF-84C2-18FC1D7184A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0CDB4336-A0EC-4019-904C-1124053587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Snipped 7">
            <a:extLst>
              <a:ext uri="{FF2B5EF4-FFF2-40B4-BE49-F238E27FC236}">
                <a16:creationId xmlns="" xmlns:a16="http://schemas.microsoft.com/office/drawing/2014/main" id="{C39E4676-2097-45B1-B554-0DFE67952792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24616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9B3254E-B445-46A8-8E69-B2596E25A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4" r:id="rId4"/>
    <p:sldLayoutId id="2147483651" r:id="rId5"/>
    <p:sldLayoutId id="2147483653" r:id="rId6"/>
    <p:sldLayoutId id="2147483657" r:id="rId7"/>
    <p:sldLayoutId id="2147483660" r:id="rId8"/>
    <p:sldLayoutId id="2147483663" r:id="rId9"/>
    <p:sldLayoutId id="2147483670" r:id="rId10"/>
    <p:sldLayoutId id="2147483669" r:id="rId11"/>
    <p:sldLayoutId id="2147483667" r:id="rId12"/>
    <p:sldLayoutId id="2147483668" r:id="rId13"/>
    <p:sldLayoutId id="2147483666" r:id="rId14"/>
    <p:sldLayoutId id="2147483671" r:id="rId15"/>
    <p:sldLayoutId id="2147483655" r:id="rId16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microsoft.com/office/2007/relationships/hdphoto" Target="../media/hdphoto1.wdp"/><Relationship Id="rId7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2.svg"/><Relationship Id="rId10" Type="http://schemas.openxmlformats.org/officeDocument/2006/relationships/image" Target="../media/image10.jpg"/><Relationship Id="rId4" Type="http://schemas.openxmlformats.org/officeDocument/2006/relationships/image" Target="../media/image1.png"/><Relationship Id="rId9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microsoft.com/office/2007/relationships/hdphoto" Target="../media/hdphoto2.wdp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2.svg"/><Relationship Id="rId10" Type="http://schemas.openxmlformats.org/officeDocument/2006/relationships/image" Target="../media/image17.jpg"/><Relationship Id="rId4" Type="http://schemas.openxmlformats.org/officeDocument/2006/relationships/image" Target="../media/image1.png"/><Relationship Id="rId9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Building" title="Abstract Building">
            <a:extLst>
              <a:ext uri="{FF2B5EF4-FFF2-40B4-BE49-F238E27FC236}">
                <a16:creationId xmlns="" xmlns:a16="http://schemas.microsoft.com/office/drawing/2014/main" id="{1805319F-612A-49F0-B6DA-8A214D5DBD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B6C8E487-ADDC-4F1B-A30A-BAABB4998F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71016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11BEC607-8474-408E-A7AC-48A065F31B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=""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=""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Feature Engineering and Modeling</a:t>
            </a:r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=""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YUDHID PURWA WASKITA</a:t>
            </a:r>
            <a:endParaRPr lang="en-US" dirty="0">
              <a:solidFill>
                <a:srgbClr val="2F33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image" title="abstract image">
            <a:extLst>
              <a:ext uri="{FF2B5EF4-FFF2-40B4-BE49-F238E27FC236}">
                <a16:creationId xmlns="" xmlns:a16="http://schemas.microsoft.com/office/drawing/2014/main" id="{BCF9593D-B6BD-4208-A4FF-8CFFE50347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4273BD65-CFF3-40DD-939C-97A942BD8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71014" y="0"/>
            <a:ext cx="1226301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11BEC607-8474-408E-A7AC-48A065F31B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=""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=""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THANK YOU</a:t>
            </a:r>
          </a:p>
        </p:txBody>
      </p:sp>
      <p:sp>
        <p:nvSpPr>
          <p:cNvPr id="29" name="Rectangle: Single Corner Snipped 28">
            <a:extLst>
              <a:ext uri="{FF2B5EF4-FFF2-40B4-BE49-F238E27FC236}">
                <a16:creationId xmlns="" xmlns:a16="http://schemas.microsoft.com/office/drawing/2014/main" id="{E01195D9-1845-4282-BE5B-F6B840BE40E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="" xmlns:a16="http://schemas.microsoft.com/office/drawing/2014/main" id="{056A6478-CD2B-4077-910A-3D006C82E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8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uilding" title="Building">
            <a:extLst>
              <a:ext uri="{FF2B5EF4-FFF2-40B4-BE49-F238E27FC236}">
                <a16:creationId xmlns="" xmlns:a16="http://schemas.microsoft.com/office/drawing/2014/main" id="{E78EAF87-74CF-4D41-BA6F-23563CA2715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CCC577CF-CED3-44B1-AC3E-05C2556B41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875940B9-0338-4FFA-9747-10812F028FB7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3" name="Graphic 12" descr="Open square ">
              <a:extLst>
                <a:ext uri="{FF2B5EF4-FFF2-40B4-BE49-F238E27FC236}">
                  <a16:creationId xmlns="" xmlns:a16="http://schemas.microsoft.com/office/drawing/2014/main" id="{46669882-9FD4-41D7-A5A6-A4A2E44A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D4B52C7E-3049-4545-956A-6D8F73F234DB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26" name="Title 25">
            <a:extLst>
              <a:ext uri="{FF2B5EF4-FFF2-40B4-BE49-F238E27FC236}">
                <a16:creationId xmlns="" xmlns:a16="http://schemas.microsoft.com/office/drawing/2014/main" id="{DB4530C3-10EF-4FDE-A1B1-9DF09C2DF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440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863C256D-8187-4199-952C-D2BB841598F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SUBTITLE GOES HERE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1B4C1D1F-C2EF-4D29-B146-E0CE535B36D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="" xmlns:a16="http://schemas.microsoft.com/office/drawing/2014/main" id="{2DFF522F-AF68-4632-B55E-C71590EC95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8F6F6586-42C9-4B51-A82B-5FC75BEA6D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75940B9-0338-4FFA-9747-10812F028FB7}"/>
              </a:ext>
            </a:extLst>
          </p:cNvPr>
          <p:cNvSpPr/>
          <p:nvPr/>
        </p:nvSpPr>
        <p:spPr>
          <a:xfrm>
            <a:off x="7653369" y="1508799"/>
            <a:ext cx="4351911" cy="4773273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21" y="502853"/>
            <a:ext cx="4916802" cy="13012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21" y="1788410"/>
            <a:ext cx="5007688" cy="1218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19" y="2943661"/>
            <a:ext cx="5007690" cy="18342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645" y="1129818"/>
            <a:ext cx="4777988" cy="16688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645" y="2794963"/>
            <a:ext cx="4777988" cy="15793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645" y="4378669"/>
            <a:ext cx="4777988" cy="125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05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ity Scape" title="City Scape">
            <a:extLst>
              <a:ext uri="{FF2B5EF4-FFF2-40B4-BE49-F238E27FC236}">
                <a16:creationId xmlns=""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32B205EF-4045-42E3-8101-270CAA2CF4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71016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1101DF86-6B00-49D3-9EFB-456055F798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297425" y="343846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8" name="Graphic 17" descr="Open square">
              <a:extLst>
                <a:ext uri="{FF2B5EF4-FFF2-40B4-BE49-F238E27FC236}">
                  <a16:creationId xmlns=""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7EAC647-D2A2-4904-B455-984AECA4DA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4" name="Rectangle: Single Corner Snipped 13">
            <a:extLst>
              <a:ext uri="{FF2B5EF4-FFF2-40B4-BE49-F238E27FC236}">
                <a16:creationId xmlns="" xmlns:a16="http://schemas.microsoft.com/office/drawing/2014/main" id="{443EBCED-982A-454F-BC58-43B643EFA1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1101DF86-6B00-49D3-9EFB-456055F798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6545740" y="380393"/>
            <a:ext cx="5276606" cy="5768636"/>
            <a:chOff x="883522" y="408327"/>
            <a:chExt cx="5276606" cy="5768636"/>
          </a:xfrm>
        </p:grpSpPr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22" name="Graphic 17" descr="Open square">
              <a:extLst>
                <a:ext uri="{FF2B5EF4-FFF2-40B4-BE49-F238E27FC236}">
                  <a16:creationId xmlns=""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24" name="Footer Placeholder 7">
            <a:extLst>
              <a:ext uri="{FF2B5EF4-FFF2-40B4-BE49-F238E27FC236}">
                <a16:creationId xmlns="" xmlns:a16="http://schemas.microsoft.com/office/drawing/2014/main" id="{37EAC647-D2A2-4904-B455-984AECA4DA77}"/>
              </a:ext>
            </a:extLst>
          </p:cNvPr>
          <p:cNvSpPr txBox="1">
            <a:spLocks/>
          </p:cNvSpPr>
          <p:nvPr/>
        </p:nvSpPr>
        <p:spPr>
          <a:xfrm>
            <a:off x="6844199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Add a Footer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661" y="1601313"/>
            <a:ext cx="3953418" cy="14219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661" y="3043317"/>
            <a:ext cx="3953418" cy="1141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969" y="4204853"/>
            <a:ext cx="3690646" cy="11743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1" y="1483814"/>
            <a:ext cx="4025298" cy="11522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590238"/>
            <a:ext cx="4025299" cy="15332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838" y="4055127"/>
            <a:ext cx="3955104" cy="96517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910104"/>
            <a:ext cx="4108519" cy="104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26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wo buildings" title="two buildings">
            <a:extLst>
              <a:ext uri="{FF2B5EF4-FFF2-40B4-BE49-F238E27FC236}">
                <a16:creationId xmlns="" xmlns:a16="http://schemas.microsoft.com/office/drawing/2014/main" id="{59B4175B-2237-4E2B-8940-03CD8C8504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63F03C3-322B-449C-A477-EA1D99EDC6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AA0E0CBA-1F82-43A8-9DE3-F0F883DB2D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="" xmlns:a16="http://schemas.microsoft.com/office/drawing/2014/main" id="{85DF53DB-409B-49FA-A52D-E30AD84AED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92" y="655467"/>
            <a:ext cx="5942700" cy="21813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91" y="2836785"/>
            <a:ext cx="5964471" cy="1710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90" y="4514248"/>
            <a:ext cx="5942702" cy="153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2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ity Scape" title="City Scape">
            <a:extLst>
              <a:ext uri="{FF2B5EF4-FFF2-40B4-BE49-F238E27FC236}">
                <a16:creationId xmlns="" xmlns:a16="http://schemas.microsoft.com/office/drawing/2014/main" id="{5E06080F-9F80-49D4-9D28-F3FD457E427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CDA17D7C-7C63-439C-8B50-C9B0F0F9AA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=""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="" xmlns:a16="http://schemas.microsoft.com/office/drawing/2014/main" id="{97CAE694-E5D7-45D8-80CE-4067B6610E53}"/>
                </a:ext>
              </a:extLst>
            </p:cNvPr>
            <p:cNvSpPr/>
            <p:nvPr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Rectangle: Single Corner Snipped 10">
            <a:extLst>
              <a:ext uri="{FF2B5EF4-FFF2-40B4-BE49-F238E27FC236}">
                <a16:creationId xmlns="" xmlns:a16="http://schemas.microsoft.com/office/drawing/2014/main" id="{851F9C8F-B284-4FE9-A76C-49BE3BEE38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933" y="677563"/>
            <a:ext cx="6627593" cy="24281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933" y="3138931"/>
            <a:ext cx="6627593" cy="199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4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two buildings" title="two buildings">
            <a:extLst>
              <a:ext uri="{FF2B5EF4-FFF2-40B4-BE49-F238E27FC236}">
                <a16:creationId xmlns="" xmlns:a16="http://schemas.microsoft.com/office/drawing/2014/main" id="{2F31814F-08FA-4F6F-AB72-C15E456914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F6ECD0F-66E9-4D96-8436-105A25A341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092"/>
            <a:ext cx="4225377" cy="48232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" y="4930346"/>
            <a:ext cx="4197050" cy="19276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508" y="107092"/>
            <a:ext cx="4248497" cy="21253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314" y="2232454"/>
            <a:ext cx="4179691" cy="303679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313" y="5269250"/>
            <a:ext cx="4179691" cy="10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81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Building" title="Abstract Building">
            <a:extLst>
              <a:ext uri="{FF2B5EF4-FFF2-40B4-BE49-F238E27FC236}">
                <a16:creationId xmlns="" xmlns:a16="http://schemas.microsoft.com/office/drawing/2014/main" id="{1805319F-612A-49F0-B6DA-8A214D5DBD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B6C8E487-ADDC-4F1B-A30A-BAABB4998F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71016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11BEC607-8474-408E-A7AC-48A065F31B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=""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=""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Business analysis on discount 20% impact</a:t>
            </a:r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=""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YUDHID PURWA WASKITA</a:t>
            </a:r>
            <a:endParaRPr lang="en-US" dirty="0">
              <a:solidFill>
                <a:srgbClr val="2F33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746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69D39C07-CD0F-4304-9E26-F1075415EB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1" y="876016"/>
            <a:ext cx="4802660" cy="27239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6" y="3599935"/>
            <a:ext cx="4885810" cy="2199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314" y="876016"/>
            <a:ext cx="6075405" cy="29814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313" y="3857425"/>
            <a:ext cx="6075405" cy="236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AB9EEEE-5D24-422D-B76D-987859ECB0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BFC890C-B560-45C1-9FF4-08AA00E16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57" y="1657770"/>
            <a:ext cx="5028092" cy="22716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82962" y="1729946"/>
            <a:ext cx="527221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Discount Concern for Market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evenue</a:t>
            </a:r>
          </a:p>
          <a:p>
            <a:pPr algn="just"/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Strategy discount that suggested by SME division head offer 20% discount might not be optimal because customers offered discount will not churn. In fact, It can predict the churn probability for each customer as a function of price, margin and other factors at market. </a:t>
            </a:r>
          </a:p>
          <a:p>
            <a:pPr algn="just"/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There’s others indicator for other strategy:</a:t>
            </a:r>
          </a:p>
          <a:p>
            <a:pPr algn="just"/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Change level of discount offered for each items</a:t>
            </a:r>
          </a:p>
          <a:p>
            <a:pPr marL="285750" indent="-285750" algn="just">
              <a:buFontTx/>
              <a:buChar char="-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 customers discount based on how much that discount could attract customer by prices, revenue and margin.</a:t>
            </a:r>
          </a:p>
          <a:p>
            <a:pPr marL="285750" indent="-285750" algn="just">
              <a:buFontTx/>
              <a:buChar char="-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Concern on discount level that balances customer attract with cost of revenue.</a:t>
            </a:r>
          </a:p>
          <a:p>
            <a:pPr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Light modernist presentation_RVA_v3.potx" id="{1300540C-5346-469F-AA5C-717C09787E7E}" vid="{ADCE5FDD-C8BF-4BDC-86F8-B24C14EB90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7BEDAB-01B4-4BD0-9390-31AD928007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19B998-C0F0-415C-AF4D-F10DCCD30A25}">
  <ds:schemaRefs>
    <ds:schemaRef ds:uri="http://purl.org/dc/terms/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AD934DA-6EDB-4DB8-AE5C-9399A13698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0</TotalTime>
  <Words>178</Words>
  <Application>Microsoft Office PowerPoint</Application>
  <PresentationFormat>Widescreen</PresentationFormat>
  <Paragraphs>1100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Times New Roman</vt:lpstr>
      <vt:lpstr>Office Theme</vt:lpstr>
      <vt:lpstr>Feature Engineering and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analysis on discount 20% impact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2022-06-22T07:37:52Z</dcterms:created>
  <dcterms:modified xsi:type="dcterms:W3CDTF">2022-06-23T06:43:25Z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